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607" r:id="rId3"/>
    <p:sldId id="637" r:id="rId4"/>
    <p:sldId id="728" r:id="rId5"/>
    <p:sldId id="708" r:id="rId6"/>
    <p:sldId id="692" r:id="rId7"/>
    <p:sldId id="638" r:id="rId8"/>
    <p:sldId id="699" r:id="rId9"/>
    <p:sldId id="615" r:id="rId10"/>
    <p:sldId id="639" r:id="rId11"/>
    <p:sldId id="640" r:id="rId12"/>
    <p:sldId id="729" r:id="rId13"/>
    <p:sldId id="730" r:id="rId14"/>
    <p:sldId id="709" r:id="rId15"/>
    <p:sldId id="726" r:id="rId16"/>
    <p:sldId id="727" r:id="rId17"/>
    <p:sldId id="616" r:id="rId18"/>
    <p:sldId id="61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955" autoAdjust="0"/>
  </p:normalViewPr>
  <p:slideViewPr>
    <p:cSldViewPr snapToObjects="1"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1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3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video" Target="NULL" TargetMode="External"/><Relationship Id="rId16" Type="http://schemas.openxmlformats.org/officeDocument/2006/relationships/image" Target="../media/image34.jpeg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 </a:t>
            </a:r>
            <a:r>
              <a:rPr lang="en-US" altLang="zh-CN" sz="3600" dirty="0" smtClean="0"/>
              <a:t>9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Taxonomy III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Shanghai Ocean University</a:t>
            </a:r>
          </a:p>
          <a:p>
            <a:r>
              <a:rPr lang="en-US" altLang="zh-CN" sz="2000" dirty="0" smtClean="0"/>
              <a:t>Fall, 2020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Perciformes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The largest </a:t>
            </a:r>
            <a:r>
              <a:rPr lang="en-US" sz="1600" dirty="0" err="1" smtClean="0"/>
              <a:t>percomorph</a:t>
            </a:r>
            <a:r>
              <a:rPr lang="en-US" sz="1600" dirty="0" smtClean="0"/>
              <a:t> order is the Perciformes, with 160 families and 10,000 species, including most marine and freshwater fishes of littoral zones.</a:t>
            </a:r>
          </a:p>
          <a:p>
            <a:r>
              <a:rPr lang="en-US" sz="1600" dirty="0" smtClean="0"/>
              <a:t>Perciforms have abdominal pelvic fins, lateral pectoral fins, and fewer than 18 caudal rays. Basal families are in the suborder </a:t>
            </a:r>
            <a:r>
              <a:rPr lang="en-US" sz="1600" dirty="0" err="1" smtClean="0"/>
              <a:t>Percoidei</a:t>
            </a:r>
            <a:r>
              <a:rPr lang="en-US" sz="1600" dirty="0" smtClean="0"/>
              <a:t> (78 families, 3176 species) including </a:t>
            </a:r>
            <a:r>
              <a:rPr lang="en-US" sz="1600" dirty="0" err="1" smtClean="0"/>
              <a:t>snooks</a:t>
            </a:r>
            <a:r>
              <a:rPr lang="en-US" sz="1600" dirty="0" smtClean="0"/>
              <a:t>, temperate basses, and the diverse </a:t>
            </a:r>
            <a:r>
              <a:rPr lang="en-US" sz="1600" dirty="0" err="1" smtClean="0"/>
              <a:t>seabasses</a:t>
            </a:r>
            <a:r>
              <a:rPr lang="en-US" sz="1600" dirty="0" smtClean="0"/>
              <a:t>. </a:t>
            </a:r>
          </a:p>
          <a:p>
            <a:r>
              <a:rPr lang="en-US" sz="1600" dirty="0" err="1" smtClean="0"/>
              <a:t>Centrarchid</a:t>
            </a:r>
            <a:r>
              <a:rPr lang="en-US" sz="1600" dirty="0" smtClean="0"/>
              <a:t> sunfishes and percids (darters, perches, </a:t>
            </a:r>
            <a:r>
              <a:rPr lang="en-US" sz="1600" dirty="0" err="1" smtClean="0"/>
              <a:t>pikeperches</a:t>
            </a:r>
            <a:r>
              <a:rPr lang="en-US" sz="1600" dirty="0" smtClean="0"/>
              <a:t>) are important freshwater percoids of North America. </a:t>
            </a:r>
          </a:p>
          <a:p>
            <a:r>
              <a:rPr lang="en-US" sz="1600" dirty="0" smtClean="0"/>
              <a:t>Other percoids include predatory </a:t>
            </a:r>
            <a:r>
              <a:rPr lang="en-US" sz="1600" dirty="0" err="1" smtClean="0"/>
              <a:t>carangoids</a:t>
            </a:r>
            <a:r>
              <a:rPr lang="en-US" sz="1600" dirty="0" smtClean="0"/>
              <a:t>, such as carangid jacks and pompanos, Cobia, </a:t>
            </a:r>
            <a:r>
              <a:rPr lang="en-US" sz="1600" dirty="0" err="1" smtClean="0"/>
              <a:t>dolphinfishes</a:t>
            </a:r>
            <a:r>
              <a:rPr lang="en-US" sz="1600" dirty="0" smtClean="0"/>
              <a:t>, and the </a:t>
            </a:r>
            <a:r>
              <a:rPr lang="en-US" sz="1600" dirty="0" err="1" smtClean="0"/>
              <a:t>sharksucking</a:t>
            </a:r>
            <a:r>
              <a:rPr lang="en-US" sz="1600" dirty="0" smtClean="0"/>
              <a:t> remoras. </a:t>
            </a:r>
          </a:p>
          <a:p>
            <a:r>
              <a:rPr lang="en-US" sz="1600" dirty="0" smtClean="0"/>
              <a:t>Heavy-bodied, tropical, benthic, predatory families (snappers, </a:t>
            </a:r>
            <a:r>
              <a:rPr lang="en-US" sz="1600" dirty="0" err="1" smtClean="0"/>
              <a:t>sparoids</a:t>
            </a:r>
            <a:r>
              <a:rPr lang="en-US" sz="1600" dirty="0" smtClean="0"/>
              <a:t>) as well as fishes with </a:t>
            </a:r>
            <a:r>
              <a:rPr lang="en-US" sz="1600" dirty="0" err="1" smtClean="0"/>
              <a:t>barbels</a:t>
            </a:r>
            <a:r>
              <a:rPr lang="en-US" sz="1600" dirty="0" smtClean="0"/>
              <a:t> or feelers (croakers, threadfins, goatfishes) are placed here. </a:t>
            </a:r>
          </a:p>
          <a:p>
            <a:r>
              <a:rPr lang="en-US" sz="1600" dirty="0" smtClean="0"/>
              <a:t>Other </a:t>
            </a:r>
            <a:r>
              <a:rPr lang="en-US" sz="1600" dirty="0" err="1" smtClean="0"/>
              <a:t>percoid</a:t>
            </a:r>
            <a:r>
              <a:rPr lang="en-US" sz="1600" dirty="0" smtClean="0"/>
              <a:t> families include archerfishes that shoot insects out of overhanging vegetation and the colorful coral reef </a:t>
            </a:r>
            <a:r>
              <a:rPr lang="en-US" sz="1600" dirty="0" err="1" smtClean="0"/>
              <a:t>butterflyfishes</a:t>
            </a:r>
            <a:r>
              <a:rPr lang="en-US" sz="1600" dirty="0" smtClean="0"/>
              <a:t> and angelfishes.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Labroidei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suborder </a:t>
            </a:r>
            <a:r>
              <a:rPr lang="en-US" sz="2200" dirty="0" err="1" smtClean="0"/>
              <a:t>Labroidei</a:t>
            </a:r>
            <a:r>
              <a:rPr lang="en-US" sz="2200" dirty="0" smtClean="0"/>
              <a:t> has several speciose families. Cichlids are primarily freshwater fishes that have undergone explosive speciation, forming species flocks in Central African lakes. </a:t>
            </a:r>
          </a:p>
          <a:p>
            <a:r>
              <a:rPr lang="en-US" sz="2200" dirty="0" smtClean="0"/>
              <a:t>Other labroid families are the primarily tropical damselfishes, wrasses, and </a:t>
            </a:r>
            <a:r>
              <a:rPr lang="en-US" sz="2200" dirty="0" err="1" smtClean="0"/>
              <a:t>parrotfishes</a:t>
            </a:r>
            <a:r>
              <a:rPr lang="en-US" sz="2200" dirty="0" smtClean="0"/>
              <a:t>, and the temperate </a:t>
            </a:r>
            <a:r>
              <a:rPr lang="en-US" sz="2200" dirty="0" err="1" smtClean="0"/>
              <a:t>surfperches</a:t>
            </a:r>
            <a:r>
              <a:rPr lang="en-US" sz="2200" dirty="0" smtClean="0"/>
              <a:t> and </a:t>
            </a:r>
            <a:r>
              <a:rPr lang="en-US" sz="2200" dirty="0" err="1" smtClean="0"/>
              <a:t>odacids</a:t>
            </a:r>
            <a:r>
              <a:rPr lang="en-US" sz="2200" dirty="0" smtClean="0"/>
              <a:t>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7225" y="4194175"/>
            <a:ext cx="3228975" cy="1937266"/>
            <a:chOff x="657225" y="4194175"/>
            <a:chExt cx="3228975" cy="1937266"/>
          </a:xfrm>
        </p:grpSpPr>
        <p:pic>
          <p:nvPicPr>
            <p:cNvPr id="5" name="Picture 4" descr="nile tilapi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225" y="4194175"/>
              <a:ext cx="3228975" cy="1752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00200" y="5762109"/>
              <a:ext cx="798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altLang="zh-CN" dirty="0" smtClean="0"/>
                <a:t>ilapia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0" y="4194175"/>
            <a:ext cx="3641725" cy="1833007"/>
            <a:chOff x="4572000" y="4194175"/>
            <a:chExt cx="3641725" cy="1833007"/>
          </a:xfrm>
        </p:grpSpPr>
        <p:pic>
          <p:nvPicPr>
            <p:cNvPr id="6" name="Picture 5" descr="parrotfis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4194175"/>
              <a:ext cx="3641725" cy="14636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867400" y="5657850"/>
              <a:ext cx="1094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altLang="zh-CN" dirty="0" smtClean="0"/>
                <a:t>arrotfish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Cichlidae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zh-CN" altLang="en-US" dirty="0"/>
              <a:t>祝晓璇</a:t>
            </a:r>
            <a:endParaRPr lang="en-US" dirty="0" smtClean="0">
              <a:ea typeface="宋体"/>
              <a:cs typeface="宋体"/>
            </a:endParaRPr>
          </a:p>
          <a:p>
            <a:pPr lvl="1">
              <a:spcAft>
                <a:spcPts val="1800"/>
              </a:spcAft>
            </a:pPr>
            <a:r>
              <a:rPr lang="en-US" dirty="0" smtClean="0">
                <a:ea typeface="宋体"/>
                <a:cs typeface="宋体"/>
              </a:rPr>
              <a:t>Describe the family Cichlidae, including taxonomy, distribution, ecology, importance, etc.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8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宋体"/>
                <a:cs typeface="宋体"/>
              </a:rPr>
              <a:t>Gobioidei (now Gobiiformes)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zh-CN" altLang="en-US" dirty="0"/>
              <a:t>李佳蔚</a:t>
            </a:r>
            <a:endParaRPr lang="en-US" dirty="0" smtClean="0">
              <a:ea typeface="宋体"/>
              <a:cs typeface="宋体"/>
            </a:endParaRPr>
          </a:p>
          <a:p>
            <a:pPr lvl="1">
              <a:spcAft>
                <a:spcPts val="1800"/>
              </a:spcAft>
            </a:pPr>
            <a:r>
              <a:rPr lang="en-US" dirty="0" smtClean="0">
                <a:ea typeface="宋体"/>
                <a:cs typeface="宋体"/>
              </a:rPr>
              <a:t>Describe the </a:t>
            </a:r>
            <a:r>
              <a:rPr lang="en-US" dirty="0" err="1" smtClean="0">
                <a:ea typeface="宋体"/>
                <a:cs typeface="宋体"/>
              </a:rPr>
              <a:t>superfamily</a:t>
            </a:r>
            <a:r>
              <a:rPr lang="en-US" dirty="0" smtClean="0">
                <a:ea typeface="宋体"/>
                <a:cs typeface="宋体"/>
              </a:rPr>
              <a:t> Gobioidei (now Gobiiformes), including taxonomy, distribution, ecology, importance, etc.</a:t>
            </a:r>
          </a:p>
        </p:txBody>
      </p:sp>
    </p:spTree>
    <p:extLst>
      <p:ext uri="{BB962C8B-B14F-4D97-AF65-F5344CB8AC3E}">
        <p14:creationId xmlns:p14="http://schemas.microsoft.com/office/powerpoint/2010/main" val="288003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altLang="zh-CN" dirty="0" smtClean="0"/>
              <a:t>obioidei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 fontScale="92500"/>
          </a:bodyPr>
          <a:lstStyle/>
          <a:p>
            <a:r>
              <a:rPr lang="en-US" altLang="zh-CN" i="1" dirty="0" smtClean="0"/>
              <a:t>Odontobutis potamophila </a:t>
            </a:r>
            <a:r>
              <a:rPr lang="zh-CN" altLang="en-US" dirty="0" smtClean="0"/>
              <a:t>河川沙塘鳢</a:t>
            </a:r>
            <a:r>
              <a:rPr lang="en-US" altLang="zh-CN" dirty="0" smtClean="0"/>
              <a:t> (sleepers)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i="1" dirty="0" smtClean="0"/>
              <a:t>Rhinogobius giurinus</a:t>
            </a:r>
            <a:r>
              <a:rPr lang="en-US" altLang="zh-CN" dirty="0" smtClean="0"/>
              <a:t> </a:t>
            </a:r>
            <a:r>
              <a:rPr lang="zh-CN" altLang="en-US" dirty="0" smtClean="0"/>
              <a:t>子陵吻虾虎；</a:t>
            </a:r>
            <a:endParaRPr lang="en-US" altLang="zh-CN" dirty="0" smtClean="0"/>
          </a:p>
          <a:p>
            <a:r>
              <a:rPr lang="en-US" altLang="zh-CN" i="1" dirty="0" smtClean="0"/>
              <a:t>Acanthogobius ommaturus </a:t>
            </a:r>
            <a:r>
              <a:rPr lang="zh-CN" altLang="en-US" dirty="0" smtClean="0"/>
              <a:t>斑尾刺虾虎鱼</a:t>
            </a:r>
            <a:endParaRPr lang="en-US" altLang="zh-CN" dirty="0" smtClean="0"/>
          </a:p>
        </p:txBody>
      </p:sp>
      <p:pic>
        <p:nvPicPr>
          <p:cNvPr id="5" name="Picture 4" descr="矛尾复虾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013325"/>
            <a:ext cx="4156075" cy="1463675"/>
          </a:xfrm>
          <a:prstGeom prst="rect">
            <a:avLst/>
          </a:prstGeom>
        </p:spPr>
      </p:pic>
      <p:pic>
        <p:nvPicPr>
          <p:cNvPr id="6" name="Picture 5" descr="Odontobutis potamophi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25" y="3733800"/>
            <a:ext cx="3571875" cy="2743200"/>
          </a:xfrm>
          <a:prstGeom prst="rect">
            <a:avLst/>
          </a:prstGeom>
        </p:spPr>
      </p:pic>
      <p:pic>
        <p:nvPicPr>
          <p:cNvPr id="7" name="Picture 6" descr="Rhinogobius giurin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914140"/>
            <a:ext cx="2608718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5-04 at 7.54.3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9" y="1219200"/>
            <a:ext cx="8509001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72" y="990600"/>
            <a:ext cx="6377256" cy="5444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0"/>
            <a:ext cx="8534400" cy="46482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/>
            <a:r>
              <a:rPr lang="en-US">
                <a:latin typeface="Comic Sans MS" pitchFamily="-109" charset="0"/>
              </a:rPr>
              <a:t>-One of the most widely distributed, widely known families in North America</a:t>
            </a:r>
          </a:p>
          <a:p>
            <a:pPr marL="168275" indent="-168275"/>
            <a:endParaRPr lang="en-US" sz="1600">
              <a:latin typeface="Comic Sans MS" pitchFamily="-109" charset="0"/>
            </a:endParaRPr>
          </a:p>
          <a:p>
            <a:pPr marL="168275" indent="-168275"/>
            <a:r>
              <a:rPr lang="en-US">
                <a:latin typeface="Comic Sans MS" pitchFamily="-109" charset="0"/>
              </a:rPr>
              <a:t>-29 species; all native to North America west of the   </a:t>
            </a:r>
          </a:p>
          <a:p>
            <a:pPr marL="168275" indent="-168275"/>
            <a:r>
              <a:rPr lang="en-US">
                <a:latin typeface="Comic Sans MS" pitchFamily="-109" charset="0"/>
              </a:rPr>
              <a:t> Rocky Mountains except the Sacramento Perch</a:t>
            </a:r>
          </a:p>
          <a:p>
            <a:pPr marL="168275" indent="-168275"/>
            <a:endParaRPr lang="en-US" sz="1600">
              <a:latin typeface="Comic Sans MS" pitchFamily="-109" charset="0"/>
            </a:endParaRPr>
          </a:p>
          <a:p>
            <a:pPr marL="168275" indent="-168275"/>
            <a:r>
              <a:rPr lang="en-US">
                <a:latin typeface="Comic Sans MS" pitchFamily="-109" charset="0"/>
              </a:rPr>
              <a:t>-Deep-bodied; very maneuverable (via pectoral fins)</a:t>
            </a:r>
          </a:p>
          <a:p>
            <a:pPr marL="168275" indent="-168275"/>
            <a:endParaRPr lang="en-US" sz="1600">
              <a:latin typeface="Comic Sans MS" pitchFamily="-109" charset="0"/>
            </a:endParaRPr>
          </a:p>
          <a:p>
            <a:pPr marL="168275" indent="-168275"/>
            <a:r>
              <a:rPr lang="en-US">
                <a:latin typeface="Comic Sans MS" pitchFamily="-109" charset="0"/>
              </a:rPr>
              <a:t>-Elaborate mating behaviors</a:t>
            </a:r>
            <a:endParaRPr lang="en-US" sz="1600">
              <a:latin typeface="Comic Sans MS" pitchFamily="-109" charset="0"/>
            </a:endParaRPr>
          </a:p>
          <a:p>
            <a:pPr marL="168275" indent="-168275"/>
            <a:endParaRPr lang="en-US" sz="1600">
              <a:latin typeface="Comic Sans MS" pitchFamily="-109" charset="0"/>
            </a:endParaRPr>
          </a:p>
          <a:p>
            <a:pPr marL="168275" indent="-168275"/>
            <a:r>
              <a:rPr lang="en-US">
                <a:latin typeface="Comic Sans MS" pitchFamily="-109" charset="0"/>
              </a:rPr>
              <a:t>-11 species in Wisconsin:</a:t>
            </a:r>
          </a:p>
          <a:p>
            <a:pPr marL="168275" indent="-168275"/>
            <a:r>
              <a:rPr lang="en-US">
                <a:latin typeface="Comic Sans MS" pitchFamily="-109" charset="0"/>
              </a:rPr>
              <a:t>	</a:t>
            </a:r>
            <a:r>
              <a:rPr lang="en-US" sz="2000">
                <a:latin typeface="Comic Sans MS" pitchFamily="-109" charset="0"/>
              </a:rPr>
              <a:t>black crappie, white crappie, largemouth bass, smallmouth bass, bluegill, pumpkinseed, green sunfish, longear sunfish, orangespotted sunfish, warmouth, rock bass</a:t>
            </a:r>
            <a:endParaRPr lang="en-US">
              <a:latin typeface="Comic Sans MS" pitchFamily="-10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1295400"/>
            <a:ext cx="8534400" cy="3352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3F1E4"/>
              </a:solidFill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Comic Sans MS" pitchFamily="-109" charset="0"/>
              </a:rPr>
              <a:t>Family Centrarchidae </a:t>
            </a:r>
          </a:p>
          <a:p>
            <a:pPr algn="ctr"/>
            <a:r>
              <a:rPr lang="en-US" sz="2800" b="1">
                <a:latin typeface="Comic Sans MS" pitchFamily="-109" charset="0"/>
              </a:rPr>
              <a:t>(sunfishes and black basses)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295400"/>
            <a:ext cx="2362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95400"/>
            <a:ext cx="1905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/>
          <a:srcRect l="6050" t="9091" r="9256" b="18182"/>
          <a:stretch>
            <a:fillRect/>
          </a:stretch>
        </p:blipFill>
        <p:spPr bwMode="auto">
          <a:xfrm>
            <a:off x="2133600" y="1306513"/>
            <a:ext cx="19812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1295400"/>
            <a:ext cx="22098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2362200"/>
            <a:ext cx="1828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2362200"/>
            <a:ext cx="17478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2362200"/>
            <a:ext cx="17526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3200400"/>
            <a:ext cx="21367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19400" y="3429000"/>
            <a:ext cx="17383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3505200"/>
            <a:ext cx="16764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77000" y="34290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luegill spawning.wmv">
            <a:hlinkClick r:id="" action="ppaction://media"/>
          </p:cNvPr>
          <p:cNvPicPr/>
          <p:nvPr>
            <a:videoFile r:link="rId2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315200" y="4572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ontent Placeholder 3" descr="2008 May 031.jpg"/>
          <p:cNvPicPr>
            <a:picLocks noChangeAspect="1"/>
          </p:cNvPicPr>
          <p:nvPr/>
        </p:nvPicPr>
        <p:blipFill>
          <a:blip r:embed="rId16"/>
          <a:srcRect l="-18187" r="-18187"/>
          <a:stretch>
            <a:fillRect/>
          </a:stretch>
        </p:blipFill>
        <p:spPr>
          <a:xfrm>
            <a:off x="457200" y="1295400"/>
            <a:ext cx="8229600" cy="45259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 fullScrn="1"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0"/>
            <a:ext cx="8534400" cy="455612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/>
            <a:r>
              <a:rPr lang="en-US">
                <a:latin typeface="Comic Sans MS" pitchFamily="-109" charset="0"/>
              </a:rPr>
              <a:t>-Popular game fish in North America</a:t>
            </a:r>
            <a:endParaRPr lang="en-US" sz="1600">
              <a:latin typeface="Comic Sans MS" pitchFamily="-109" charset="0"/>
            </a:endParaRPr>
          </a:p>
          <a:p>
            <a:pPr marL="168275" indent="-168275"/>
            <a:r>
              <a:rPr lang="en-US">
                <a:latin typeface="Comic Sans MS" pitchFamily="-109" charset="0"/>
              </a:rPr>
              <a:t>	</a:t>
            </a:r>
            <a:endParaRPr lang="en-US" sz="1600">
              <a:latin typeface="Comic Sans MS" pitchFamily="-109" charset="0"/>
            </a:endParaRPr>
          </a:p>
          <a:p>
            <a:pPr marL="168275" indent="-168275"/>
            <a:r>
              <a:rPr lang="en-US">
                <a:latin typeface="Comic Sans MS" pitchFamily="-109" charset="0"/>
              </a:rPr>
              <a:t>-Characterized by spiny dorsal fin divided into two separate sections</a:t>
            </a:r>
          </a:p>
          <a:p>
            <a:pPr marL="168275" indent="-168275"/>
            <a:endParaRPr lang="en-US" sz="1600">
              <a:latin typeface="Comic Sans MS" pitchFamily="-109" charset="0"/>
            </a:endParaRPr>
          </a:p>
          <a:p>
            <a:pPr marL="168275" indent="-168275"/>
            <a:r>
              <a:rPr lang="en-US">
                <a:latin typeface="Comic Sans MS" pitchFamily="-109" charset="0"/>
              </a:rPr>
              <a:t>- 4-6 species, depending on who you ask</a:t>
            </a:r>
            <a:endParaRPr lang="en-US" sz="1600">
              <a:latin typeface="Comic Sans MS" pitchFamily="-109" charset="0"/>
            </a:endParaRPr>
          </a:p>
          <a:p>
            <a:pPr marL="168275" indent="-168275"/>
            <a:endParaRPr lang="en-US" sz="1400">
              <a:latin typeface="Comic Sans MS" pitchFamily="-109" charset="0"/>
            </a:endParaRPr>
          </a:p>
          <a:p>
            <a:pPr marL="168275" indent="-168275"/>
            <a:r>
              <a:rPr lang="en-US" sz="2000">
                <a:latin typeface="Comic Sans MS" pitchFamily="-109" charset="0"/>
              </a:rPr>
              <a:t>-white bass</a:t>
            </a:r>
          </a:p>
          <a:p>
            <a:pPr marL="168275" indent="-168275"/>
            <a:endParaRPr lang="en-US" sz="2000">
              <a:latin typeface="Comic Sans MS" pitchFamily="-109" charset="0"/>
            </a:endParaRPr>
          </a:p>
          <a:p>
            <a:pPr marL="168275" indent="-168275"/>
            <a:r>
              <a:rPr lang="en-US" sz="2000">
                <a:latin typeface="Comic Sans MS" pitchFamily="-109" charset="0"/>
              </a:rPr>
              <a:t>-yellow bass</a:t>
            </a:r>
          </a:p>
          <a:p>
            <a:pPr marL="168275" indent="-168275"/>
            <a:endParaRPr lang="en-US" sz="2000">
              <a:latin typeface="Comic Sans MS" pitchFamily="-109" charset="0"/>
            </a:endParaRPr>
          </a:p>
          <a:p>
            <a:pPr marL="168275" indent="-168275"/>
            <a:r>
              <a:rPr lang="en-US" sz="2000">
                <a:latin typeface="Comic Sans MS" pitchFamily="-109" charset="0"/>
              </a:rPr>
              <a:t>-striped bass</a:t>
            </a:r>
          </a:p>
          <a:p>
            <a:pPr marL="168275" indent="-168275"/>
            <a:endParaRPr lang="en-US" sz="2000">
              <a:latin typeface="Comic Sans MS" pitchFamily="-109" charset="0"/>
            </a:endParaRPr>
          </a:p>
          <a:p>
            <a:pPr marL="168275" indent="-168275"/>
            <a:r>
              <a:rPr lang="en-US" sz="2000">
                <a:latin typeface="Comic Sans MS" pitchFamily="-109" charset="0"/>
              </a:rPr>
              <a:t>-white perch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Comic Sans MS" pitchFamily="-109" charset="0"/>
              </a:rPr>
              <a:t>Family Moronidae </a:t>
            </a:r>
          </a:p>
          <a:p>
            <a:pPr algn="ctr"/>
            <a:r>
              <a:rPr lang="en-US" sz="2800" b="1">
                <a:latin typeface="Comic Sans MS" pitchFamily="-109" charset="0"/>
              </a:rPr>
              <a:t>(temperate basses)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200400"/>
            <a:ext cx="2670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048000"/>
            <a:ext cx="1876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114800"/>
            <a:ext cx="17526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962400"/>
            <a:ext cx="2035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562600"/>
            <a:ext cx="14478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657600" y="6172200"/>
            <a:ext cx="5257800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/>
            <a:r>
              <a:rPr lang="en-US">
                <a:latin typeface="Comic Sans MS" pitchFamily="-109" charset="0"/>
              </a:rPr>
              <a:t>What is a “wiper” or “meanmouth?”</a:t>
            </a:r>
            <a:endParaRPr lang="en-US" sz="1600">
              <a:latin typeface="Comic Sans MS" pitchFamily="-109" charset="0"/>
            </a:endParaRPr>
          </a:p>
        </p:txBody>
      </p:sp>
      <p:pic>
        <p:nvPicPr>
          <p:cNvPr id="24584" name="Picture 8" descr="I:\Screen Saver photos\wiper fishing @ Lake McConaughy.jpg"/>
          <p:cNvPicPr>
            <a:picLocks noChangeAspect="1" noChangeArrowheads="1"/>
          </p:cNvPicPr>
          <p:nvPr/>
        </p:nvPicPr>
        <p:blipFill>
          <a:blip r:embed="rId8"/>
          <a:srcRect l="26315" t="17545" r="30263"/>
          <a:stretch>
            <a:fillRect/>
          </a:stretch>
        </p:blipFill>
        <p:spPr bwMode="auto">
          <a:xfrm>
            <a:off x="6324600" y="2514600"/>
            <a:ext cx="2514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1219200"/>
            <a:ext cx="23622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花鲈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3400" y="3530600"/>
            <a:ext cx="5080000" cy="1955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533400" y="514350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latin typeface="Comic Sans MS" pitchFamily="-109" charset="0"/>
              </a:rPr>
              <a:t>Teleosts </a:t>
            </a:r>
            <a:r>
              <a:rPr lang="en-US" sz="4000" b="1" dirty="0">
                <a:latin typeface="Comic Sans MS" pitchFamily="-109" charset="0"/>
              </a:rPr>
              <a:t>III – Silversides to</a:t>
            </a:r>
          </a:p>
          <a:p>
            <a:r>
              <a:rPr lang="en-US" sz="4000" b="1" dirty="0">
                <a:latin typeface="Comic Sans MS" pitchFamily="-109" charset="0"/>
              </a:rPr>
              <a:t>		 Perches</a:t>
            </a:r>
            <a:r>
              <a:rPr lang="en-US" sz="4000" b="1" dirty="0" smtClean="0">
                <a:latin typeface="Comic Sans MS" pitchFamily="-109" charset="0"/>
              </a:rPr>
              <a:t> </a:t>
            </a:r>
          </a:p>
        </p:txBody>
      </p:sp>
      <p:pic>
        <p:nvPicPr>
          <p:cNvPr id="7" name="Picture 6" descr="perca_fluviatil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191000"/>
            <a:ext cx="3911601" cy="1828800"/>
          </a:xfrm>
          <a:prstGeom prst="rect">
            <a:avLst/>
          </a:prstGeom>
        </p:spPr>
      </p:pic>
      <p:pic>
        <p:nvPicPr>
          <p:cNvPr id="8" name="Picture 7" descr="青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38400"/>
            <a:ext cx="4077835" cy="146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Most fishes (14,800 species in 267 families) belong to the </a:t>
            </a:r>
            <a:r>
              <a:rPr lang="en-US" sz="2200" dirty="0" err="1" smtClean="0"/>
              <a:t>superorder</a:t>
            </a:r>
            <a:r>
              <a:rPr lang="en-US" sz="2200" dirty="0" smtClean="0"/>
              <a:t> </a:t>
            </a:r>
            <a:r>
              <a:rPr lang="en-US" sz="2200" dirty="0" err="1" smtClean="0"/>
              <a:t>Acanthopterygii</a:t>
            </a:r>
            <a:r>
              <a:rPr lang="en-US" sz="2200" dirty="0" smtClean="0"/>
              <a:t> and have highly </a:t>
            </a:r>
            <a:r>
              <a:rPr lang="en-US" sz="2200" dirty="0" err="1" smtClean="0"/>
              <a:t>protrusible</a:t>
            </a:r>
            <a:r>
              <a:rPr lang="en-US" sz="2200" dirty="0" smtClean="0"/>
              <a:t> jaws, a complex pharyngeal apparatus, two dorsal fins, and spines in the first dorsal, anal, and pelvic fins. </a:t>
            </a:r>
          </a:p>
          <a:p>
            <a:r>
              <a:rPr lang="en-US" sz="2200" dirty="0" smtClean="0"/>
              <a:t>Three series are recognized, the </a:t>
            </a:r>
            <a:r>
              <a:rPr lang="en-US" sz="2200" dirty="0" err="1" smtClean="0"/>
              <a:t>Mugilomorpha</a:t>
            </a:r>
            <a:r>
              <a:rPr lang="en-US" sz="2200" dirty="0" smtClean="0"/>
              <a:t>, </a:t>
            </a:r>
            <a:r>
              <a:rPr lang="en-US" sz="2200" dirty="0" err="1" smtClean="0"/>
              <a:t>Atherinomorpha</a:t>
            </a:r>
            <a:r>
              <a:rPr lang="en-US" sz="2200" dirty="0" smtClean="0"/>
              <a:t>, and Percomorpha.</a:t>
            </a:r>
          </a:p>
          <a:p>
            <a:r>
              <a:rPr lang="en-US" sz="2200" dirty="0" err="1" smtClean="0"/>
              <a:t>Mugilomorph</a:t>
            </a:r>
            <a:r>
              <a:rPr lang="en-US" sz="2200" dirty="0" smtClean="0"/>
              <a:t> mullets are marine and freshwater fishes with unconnected pectoral and pelvic girdles.</a:t>
            </a:r>
          </a:p>
          <a:p>
            <a:r>
              <a:rPr lang="en-US" sz="2200" dirty="0" err="1" smtClean="0"/>
              <a:t>Atherinomorphs</a:t>
            </a:r>
            <a:r>
              <a:rPr lang="en-US" sz="2200" dirty="0" smtClean="0"/>
              <a:t> (silversides, needlefishes, </a:t>
            </a:r>
            <a:r>
              <a:rPr lang="en-US" sz="2200" dirty="0" err="1" smtClean="0"/>
              <a:t>flyingfishes</a:t>
            </a:r>
            <a:r>
              <a:rPr lang="en-US" sz="2200" dirty="0" smtClean="0"/>
              <a:t>, halfbeaks, killifishes, and livebearers) are shallow water, marine or freshwater fishes that live near the surface and have a unique jaw protrusion mechanism.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zh-CN" altLang="en-US" dirty="0"/>
              <a:t>孙若凌</a:t>
            </a:r>
            <a:endParaRPr lang="en-US" dirty="0" smtClean="0">
              <a:ea typeface="宋体"/>
              <a:cs typeface="宋体"/>
            </a:endParaRPr>
          </a:p>
          <a:p>
            <a:pPr lvl="1">
              <a:spcAft>
                <a:spcPts val="1800"/>
              </a:spcAft>
            </a:pPr>
            <a:r>
              <a:rPr lang="en-US" dirty="0" smtClean="0">
                <a:ea typeface="宋体"/>
                <a:cs typeface="宋体"/>
              </a:rPr>
              <a:t>List the common features of the </a:t>
            </a:r>
            <a:r>
              <a:rPr lang="en-US" dirty="0" err="1" smtClean="0">
                <a:ea typeface="宋体"/>
                <a:cs typeface="宋体"/>
              </a:rPr>
              <a:t>superorder</a:t>
            </a:r>
            <a:r>
              <a:rPr lang="en-US" dirty="0" smtClean="0">
                <a:ea typeface="宋体"/>
                <a:cs typeface="宋体"/>
              </a:rPr>
              <a:t> </a:t>
            </a:r>
            <a:r>
              <a:rPr lang="en-US" dirty="0" err="1" smtClean="0">
                <a:ea typeface="宋体"/>
                <a:cs typeface="宋体"/>
              </a:rPr>
              <a:t>Acanthopterygii</a:t>
            </a:r>
            <a:r>
              <a:rPr lang="en-US" dirty="0" smtClean="0">
                <a:ea typeface="宋体"/>
                <a:cs typeface="宋体"/>
              </a:rPr>
              <a:t> and give exemplary species</a:t>
            </a:r>
          </a:p>
        </p:txBody>
      </p:sp>
    </p:spTree>
    <p:extLst>
      <p:ext uri="{BB962C8B-B14F-4D97-AF65-F5344CB8AC3E}">
        <p14:creationId xmlns:p14="http://schemas.microsoft.com/office/powerpoint/2010/main" val="102283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altLang="zh-CN" dirty="0" err="1" smtClean="0"/>
              <a:t>ugiliformes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altLang="zh-CN" i="1" dirty="0" err="1" smtClean="0"/>
              <a:t>Mugil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cephalus</a:t>
            </a:r>
            <a:r>
              <a:rPr lang="en-US" altLang="zh-CN" dirty="0" smtClean="0"/>
              <a:t> </a:t>
            </a:r>
            <a:r>
              <a:rPr lang="zh-CN" altLang="en-US" dirty="0" smtClean="0"/>
              <a:t>鲻；</a:t>
            </a:r>
            <a:r>
              <a:rPr lang="en-US" altLang="zh-CN" i="1" dirty="0" smtClean="0"/>
              <a:t>Liza </a:t>
            </a:r>
            <a:r>
              <a:rPr lang="en-US" altLang="zh-CN" i="1" dirty="0" err="1" smtClean="0"/>
              <a:t>haematocheilus</a:t>
            </a:r>
            <a:r>
              <a:rPr lang="en-US" altLang="zh-CN" dirty="0" smtClean="0"/>
              <a:t> </a:t>
            </a:r>
            <a:r>
              <a:rPr lang="zh-CN" altLang="en-US" dirty="0" smtClean="0"/>
              <a:t>鮻￼</a:t>
            </a:r>
            <a:endParaRPr lang="en-US" altLang="zh-CN" dirty="0" smtClean="0"/>
          </a:p>
        </p:txBody>
      </p:sp>
      <p:pic>
        <p:nvPicPr>
          <p:cNvPr id="4" name="Picture 3" descr="Mugil cepha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14600"/>
            <a:ext cx="4572000" cy="1350498"/>
          </a:xfrm>
          <a:prstGeom prst="rect">
            <a:avLst/>
          </a:prstGeom>
        </p:spPr>
      </p:pic>
      <p:pic>
        <p:nvPicPr>
          <p:cNvPr id="5" name="Picture 4" descr="Liza haematocheil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962401"/>
            <a:ext cx="4572000" cy="2177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Atherinimorpha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/>
          </a:bodyPr>
          <a:lstStyle/>
          <a:p>
            <a:r>
              <a:rPr lang="en-US" altLang="zh-CN" sz="2200" dirty="0" err="1" smtClean="0"/>
              <a:t>Cyprinodontiformes</a:t>
            </a:r>
            <a:r>
              <a:rPr lang="en-US" altLang="zh-CN" sz="2200" dirty="0" smtClean="0"/>
              <a:t> </a:t>
            </a:r>
            <a:r>
              <a:rPr lang="en-US" altLang="zh-CN" sz="2200" i="1" dirty="0" smtClean="0"/>
              <a:t>Oryzias latipes </a:t>
            </a:r>
            <a:r>
              <a:rPr lang="zh-CN" altLang="en-US" sz="2200" dirty="0" smtClean="0"/>
              <a:t>青鳉</a:t>
            </a:r>
            <a:endParaRPr lang="en-US" altLang="zh-CN" sz="2200" dirty="0" smtClean="0"/>
          </a:p>
          <a:p>
            <a:r>
              <a:rPr lang="en-US" altLang="zh-CN" sz="2200" dirty="0" err="1" smtClean="0"/>
              <a:t>Beloniformes</a:t>
            </a:r>
            <a:r>
              <a:rPr lang="en-US" altLang="zh-CN" sz="2200" dirty="0" smtClean="0"/>
              <a:t> </a:t>
            </a:r>
            <a:r>
              <a:rPr lang="en-US" altLang="zh-CN" sz="2200" i="1" dirty="0" err="1" smtClean="0"/>
              <a:t>Hemirhamphus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georgii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乔氏鱵；</a:t>
            </a:r>
            <a:r>
              <a:rPr lang="en-US" altLang="zh-CN" sz="2200" i="1" dirty="0" err="1" smtClean="0"/>
              <a:t>Cypselurus</a:t>
            </a:r>
            <a:r>
              <a:rPr lang="en-US" altLang="zh-CN" sz="2200" i="1" dirty="0" smtClean="0"/>
              <a:t> </a:t>
            </a:r>
            <a:r>
              <a:rPr lang="en-US" altLang="zh-CN" sz="2200" i="1" dirty="0" err="1" smtClean="0"/>
              <a:t>oxycephalus</a:t>
            </a:r>
            <a:r>
              <a:rPr lang="en-US" altLang="zh-CN" sz="2200" dirty="0" smtClean="0"/>
              <a:t> </a:t>
            </a:r>
            <a:r>
              <a:rPr lang="zh-CN" altLang="en-US" sz="2200" dirty="0" smtClean="0"/>
              <a:t>尖头燕鳐鱼</a:t>
            </a:r>
            <a:endParaRPr lang="en-US" altLang="zh-CN" sz="2200" dirty="0" smtClean="0"/>
          </a:p>
          <a:p>
            <a:endParaRPr lang="en-US" altLang="zh-CN" sz="2200" dirty="0" smtClean="0"/>
          </a:p>
          <a:p>
            <a:endParaRPr lang="en-US" altLang="zh-CN" sz="2200" dirty="0" smtClean="0"/>
          </a:p>
          <a:p>
            <a:endParaRPr lang="en-US" sz="2200" dirty="0"/>
          </a:p>
        </p:txBody>
      </p:sp>
      <p:pic>
        <p:nvPicPr>
          <p:cNvPr id="4" name="Picture 3" descr="Cypselurus oxycepha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211" y="4722813"/>
            <a:ext cx="3917589" cy="1463040"/>
          </a:xfrm>
          <a:prstGeom prst="rect">
            <a:avLst/>
          </a:prstGeom>
        </p:spPr>
      </p:pic>
      <p:pic>
        <p:nvPicPr>
          <p:cNvPr id="6" name="Picture 5" descr="青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22813"/>
            <a:ext cx="4077835" cy="1463040"/>
          </a:xfrm>
          <a:prstGeom prst="rect">
            <a:avLst/>
          </a:prstGeom>
        </p:spPr>
      </p:pic>
      <p:pic>
        <p:nvPicPr>
          <p:cNvPr id="7" name="Picture 6" descr="Hemirhamphus georg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971801"/>
            <a:ext cx="7022592" cy="146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</a:t>
            </a:r>
            <a:r>
              <a:rPr lang="en-US" dirty="0" smtClean="0"/>
              <a:t>ercomorphs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The remaining nine orders are percomorphs. </a:t>
            </a:r>
            <a:r>
              <a:rPr lang="en-US" sz="2200" dirty="0" err="1" smtClean="0"/>
              <a:t>Stephanoberyciforms</a:t>
            </a:r>
            <a:r>
              <a:rPr lang="en-US" sz="2200" dirty="0" smtClean="0"/>
              <a:t> (</a:t>
            </a:r>
            <a:r>
              <a:rPr lang="en-US" sz="2200" dirty="0" err="1" smtClean="0"/>
              <a:t>whalefishes</a:t>
            </a:r>
            <a:r>
              <a:rPr lang="en-US" sz="2200" dirty="0" smtClean="0"/>
              <a:t>) and </a:t>
            </a:r>
            <a:r>
              <a:rPr lang="en-US" sz="2200" dirty="0" err="1" smtClean="0"/>
              <a:t>beryciforms</a:t>
            </a:r>
            <a:r>
              <a:rPr lang="en-US" sz="2200" dirty="0" smtClean="0"/>
              <a:t> (flashlight fishes, </a:t>
            </a:r>
            <a:r>
              <a:rPr lang="en-US" sz="2200" dirty="0" err="1" smtClean="0"/>
              <a:t>roughies</a:t>
            </a:r>
            <a:r>
              <a:rPr lang="en-US" sz="2200" dirty="0" smtClean="0"/>
              <a:t>, </a:t>
            </a:r>
            <a:r>
              <a:rPr lang="en-US" sz="2200" dirty="0" err="1" smtClean="0"/>
              <a:t>squirrelfishes</a:t>
            </a:r>
            <a:r>
              <a:rPr lang="en-US" sz="2200" dirty="0" smtClean="0"/>
              <a:t>) live in the moderate to deep sea, except for the reef-dwelling </a:t>
            </a:r>
            <a:r>
              <a:rPr lang="en-US" sz="2200" dirty="0" err="1" smtClean="0"/>
              <a:t>squirrelfishes</a:t>
            </a:r>
            <a:r>
              <a:rPr lang="en-US" sz="2200" dirty="0" smtClean="0"/>
              <a:t>; most are nocturnal.</a:t>
            </a:r>
          </a:p>
          <a:p>
            <a:r>
              <a:rPr lang="en-US" sz="2200" dirty="0" err="1" smtClean="0"/>
              <a:t>Gasterosteiforms</a:t>
            </a:r>
            <a:r>
              <a:rPr lang="en-US" sz="2200" dirty="0" smtClean="0"/>
              <a:t> are small fishes with dermal armor plates, small mouths, and unorthodox propulsion.</a:t>
            </a:r>
          </a:p>
          <a:p>
            <a:r>
              <a:rPr lang="en-US" sz="2200" dirty="0" smtClean="0"/>
              <a:t>Pipefish and seahorse males become pregnant, carrying developing embryos in a ventral pouch.</a:t>
            </a:r>
          </a:p>
          <a:p>
            <a:r>
              <a:rPr lang="en-US" sz="2200" dirty="0" err="1" smtClean="0"/>
              <a:t>Scorpaeniforms</a:t>
            </a:r>
            <a:r>
              <a:rPr lang="en-US" sz="2200" dirty="0" smtClean="0"/>
              <a:t> are mostly marine, benthic fishes, except for freshwater </a:t>
            </a:r>
            <a:r>
              <a:rPr lang="en-US" sz="2200" dirty="0" err="1" smtClean="0"/>
              <a:t>cottid</a:t>
            </a:r>
            <a:r>
              <a:rPr lang="en-US" sz="2200" dirty="0" smtClean="0"/>
              <a:t> </a:t>
            </a:r>
            <a:r>
              <a:rPr lang="en-US" sz="2200" dirty="0" err="1" smtClean="0"/>
              <a:t>sculpins</a:t>
            </a:r>
            <a:r>
              <a:rPr lang="en-US" sz="2200" dirty="0" smtClean="0"/>
              <a:t>; many have head spines and venomous fin spines (e.g., </a:t>
            </a:r>
            <a:r>
              <a:rPr lang="en-US" sz="2200" dirty="0" err="1" smtClean="0"/>
              <a:t>turkeyfishes</a:t>
            </a:r>
            <a:r>
              <a:rPr lang="en-US" sz="2200" dirty="0" smtClean="0"/>
              <a:t>, </a:t>
            </a:r>
            <a:r>
              <a:rPr lang="en-US" sz="2200" dirty="0" err="1" smtClean="0"/>
              <a:t>stonefishes</a:t>
            </a:r>
            <a:r>
              <a:rPr lang="en-US" sz="2200" dirty="0" smtClean="0"/>
              <a:t>, </a:t>
            </a:r>
            <a:r>
              <a:rPr lang="en-US" sz="2200" dirty="0" err="1" smtClean="0"/>
              <a:t>scorpionfishes</a:t>
            </a:r>
            <a:r>
              <a:rPr lang="en-US" sz="2200" dirty="0" smtClean="0"/>
              <a:t>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Gasterosteiformes</a:t>
            </a: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altLang="zh-CN" i="1" dirty="0" err="1" smtClean="0"/>
              <a:t>Pungitius</a:t>
            </a:r>
            <a:r>
              <a:rPr lang="en-US" altLang="zh-CN" i="1" dirty="0" smtClean="0"/>
              <a:t> sinensis </a:t>
            </a:r>
            <a:r>
              <a:rPr lang="zh-CN" altLang="en-US" dirty="0" smtClean="0"/>
              <a:t>中华多刺鱼</a:t>
            </a:r>
            <a:r>
              <a:rPr lang="en-US" altLang="zh-CN" dirty="0" smtClean="0"/>
              <a:t> (stickleback)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i="1" dirty="0" smtClean="0"/>
              <a:t>Hippocampus japonicus </a:t>
            </a:r>
            <a:r>
              <a:rPr lang="zh-CN" altLang="en-US" dirty="0" smtClean="0"/>
              <a:t>日本海马</a:t>
            </a:r>
            <a:r>
              <a:rPr lang="en-US" altLang="zh-CN" dirty="0" smtClean="0"/>
              <a:t> (sea horse)</a:t>
            </a:r>
          </a:p>
        </p:txBody>
      </p:sp>
      <p:pic>
        <p:nvPicPr>
          <p:cNvPr id="6" name="Picture 5" descr="Pungitius sinen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87675"/>
            <a:ext cx="4102100" cy="2378075"/>
          </a:xfrm>
          <a:prstGeom prst="rect">
            <a:avLst/>
          </a:prstGeom>
        </p:spPr>
      </p:pic>
      <p:pic>
        <p:nvPicPr>
          <p:cNvPr id="8" name="Picture 7" descr="Hippocampus japonicus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581400"/>
            <a:ext cx="2644165" cy="146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 smtClean="0">
                <a:latin typeface="Comic Sans MS" pitchFamily="-109" charset="0"/>
              </a:rPr>
              <a:t>Scorpaeniforms</a:t>
            </a:r>
            <a:r>
              <a:rPr lang="en-US" sz="3200" b="1" dirty="0" smtClean="0">
                <a:latin typeface="Comic Sans MS" pitchFamily="-109" charset="0"/>
              </a:rPr>
              <a:t> </a:t>
            </a:r>
            <a:r>
              <a:rPr lang="en-US" sz="2800" b="1" dirty="0" smtClean="0">
                <a:latin typeface="Comic Sans MS" pitchFamily="-109" charset="0"/>
              </a:rPr>
              <a:t>(</a:t>
            </a:r>
            <a:r>
              <a:rPr lang="en-US" sz="2800" b="1" dirty="0" err="1">
                <a:latin typeface="Comic Sans MS" pitchFamily="-109" charset="0"/>
              </a:rPr>
              <a:t>sculpins</a:t>
            </a:r>
            <a:r>
              <a:rPr lang="en-US" sz="2800" b="1" dirty="0">
                <a:latin typeface="Comic Sans MS" pitchFamily="-109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87463"/>
            <a:ext cx="8763000" cy="141577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/>
            <a:r>
              <a:rPr lang="en-US" dirty="0">
                <a:latin typeface="Comic Sans MS" pitchFamily="-109" charset="0"/>
              </a:rPr>
              <a:t>-Benthic (bottom dwelling); no </a:t>
            </a:r>
            <a:r>
              <a:rPr lang="en-US" dirty="0" err="1">
                <a:latin typeface="Comic Sans MS" pitchFamily="-109" charset="0"/>
              </a:rPr>
              <a:t>swimbladder</a:t>
            </a:r>
            <a:endParaRPr lang="en-US" dirty="0">
              <a:latin typeface="Comic Sans MS" pitchFamily="-109" charset="0"/>
            </a:endParaRPr>
          </a:p>
          <a:p>
            <a:pPr marL="168275" indent="-168275"/>
            <a:endParaRPr lang="en-US" sz="1600" dirty="0">
              <a:latin typeface="Comic Sans MS" pitchFamily="-109" charset="0"/>
            </a:endParaRPr>
          </a:p>
          <a:p>
            <a:pPr marL="168275" indent="-168275"/>
            <a:r>
              <a:rPr lang="en-US" dirty="0">
                <a:latin typeface="Comic Sans MS" pitchFamily="-109" charset="0"/>
              </a:rPr>
              <a:t>-Large head </a:t>
            </a:r>
            <a:r>
              <a:rPr lang="en-US" dirty="0" err="1">
                <a:latin typeface="Comic Sans MS" pitchFamily="-109" charset="0"/>
              </a:rPr>
              <a:t>w</a:t>
            </a:r>
            <a:r>
              <a:rPr lang="en-US" dirty="0">
                <a:latin typeface="Comic Sans MS" pitchFamily="-109" charset="0"/>
              </a:rPr>
              <a:t>/spines on it; large eyes</a:t>
            </a:r>
          </a:p>
          <a:p>
            <a:pPr marL="168275" indent="-168275"/>
            <a:endParaRPr lang="en-US" sz="1600" dirty="0">
              <a:latin typeface="Comic Sans MS" pitchFamily="-109" charset="0"/>
            </a:endParaRPr>
          </a:p>
          <a:p>
            <a:pPr marL="168275" indent="-168275"/>
            <a:r>
              <a:rPr lang="en-US" dirty="0">
                <a:latin typeface="Comic Sans MS" pitchFamily="-109" charset="0"/>
              </a:rPr>
              <a:t>-Compressed </a:t>
            </a:r>
            <a:r>
              <a:rPr lang="en-US" dirty="0" smtClean="0">
                <a:latin typeface="Comic Sans MS" pitchFamily="-109" charset="0"/>
              </a:rPr>
              <a:t>body</a:t>
            </a:r>
          </a:p>
        </p:txBody>
      </p:sp>
      <p:pic>
        <p:nvPicPr>
          <p:cNvPr id="8" name="Picture 7" descr="四鳃鲈（海错图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546" y="2971800"/>
            <a:ext cx="2107854" cy="2743200"/>
          </a:xfrm>
          <a:prstGeom prst="rect">
            <a:avLst/>
          </a:prstGeom>
        </p:spPr>
      </p:pic>
      <p:pic>
        <p:nvPicPr>
          <p:cNvPr id="10" name="Picture 9" descr="松江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86200"/>
            <a:ext cx="2311400" cy="1828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47800" y="6019800"/>
            <a:ext cx="238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Trachidermus</a:t>
            </a:r>
            <a:r>
              <a:rPr lang="en-US" i="1" dirty="0" smtClean="0"/>
              <a:t> fasciatus</a:t>
            </a:r>
            <a:endParaRPr lang="en-US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486400" y="1971715"/>
            <a:ext cx="2968488" cy="2099151"/>
            <a:chOff x="5486400" y="1971715"/>
            <a:chExt cx="2968488" cy="2099151"/>
          </a:xfrm>
        </p:grpSpPr>
        <p:pic>
          <p:nvPicPr>
            <p:cNvPr id="12" name="Picture 11" descr="Sebastiscus marmoratu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1971715"/>
              <a:ext cx="2968488" cy="146304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805671" y="3701534"/>
              <a:ext cx="25232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/>
                <a:t>Sebastiscus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marmoratus</a:t>
              </a:r>
              <a:endParaRPr lang="en-US" i="1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9.7|11.5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2.5|38.8|2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7|20.5|85.7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6.3|31.1|20.3|18|2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8.3|41|19.6|5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6|15.5|17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3.2|5.5|9.1|6.7|25.5|2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8580</TotalTime>
  <Words>679</Words>
  <Application>Microsoft Office PowerPoint</Application>
  <PresentationFormat>全屏显示(4:3)</PresentationFormat>
  <Paragraphs>86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Comic Sans MS</vt:lpstr>
      <vt:lpstr>Office Theme</vt:lpstr>
      <vt:lpstr>Lesson  9 Taxonomy III</vt:lpstr>
      <vt:lpstr>PowerPoint 演示文稿</vt:lpstr>
      <vt:lpstr>Intro</vt:lpstr>
      <vt:lpstr>PowerPoint 演示文稿</vt:lpstr>
      <vt:lpstr>Mugiliformes</vt:lpstr>
      <vt:lpstr>Atherinimorpha</vt:lpstr>
      <vt:lpstr>Percomorphs</vt:lpstr>
      <vt:lpstr>Gasterosteiformes </vt:lpstr>
      <vt:lpstr>PowerPoint 演示文稿</vt:lpstr>
      <vt:lpstr>Perciformes</vt:lpstr>
      <vt:lpstr>Labroidei</vt:lpstr>
      <vt:lpstr>Cichlidae</vt:lpstr>
      <vt:lpstr>Gobioidei (now Gobiiformes)</vt:lpstr>
      <vt:lpstr>Gobioidei</vt:lpstr>
      <vt:lpstr>PowerPoint 演示文稿</vt:lpstr>
      <vt:lpstr>PowerPoint 演示文稿</vt:lpstr>
      <vt:lpstr>PowerPoint 演示文稿</vt:lpstr>
      <vt:lpstr>PowerPoint 演示文稿</vt:lpstr>
    </vt:vector>
  </TitlesOfParts>
  <Company>unl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HC</cp:lastModifiedBy>
  <cp:revision>322</cp:revision>
  <dcterms:created xsi:type="dcterms:W3CDTF">2020-03-25T11:33:58Z</dcterms:created>
  <dcterms:modified xsi:type="dcterms:W3CDTF">2020-11-27T01:42:00Z</dcterms:modified>
</cp:coreProperties>
</file>